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6" r:id="rId3"/>
    <p:sldId id="286" r:id="rId4"/>
    <p:sldId id="257" r:id="rId5"/>
    <p:sldId id="258" r:id="rId6"/>
    <p:sldId id="259" r:id="rId7"/>
    <p:sldId id="288" r:id="rId8"/>
    <p:sldId id="295" r:id="rId9"/>
    <p:sldId id="296" r:id="rId10"/>
    <p:sldId id="297" r:id="rId11"/>
    <p:sldId id="298" r:id="rId12"/>
    <p:sldId id="299" r:id="rId13"/>
    <p:sldId id="300" r:id="rId14"/>
    <p:sldId id="265" r:id="rId15"/>
    <p:sldId id="292" r:id="rId16"/>
    <p:sldId id="293" r:id="rId17"/>
    <p:sldId id="294" r:id="rId18"/>
  </p:sldIdLst>
  <p:sldSz cx="9144000" cy="6858000" type="screen4x3"/>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1020"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nb-NO"/>
              <a:t>Klikk for å redigere tittelstil</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F68D4F79-9516-42B4-AB55-7AD5EE3820B4}" type="datetimeFigureOut">
              <a:rPr lang="nb-NO" smtClean="0"/>
              <a:t>20.01.2019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F68D4F79-9516-42B4-AB55-7AD5EE3820B4}" type="datetimeFigureOut">
              <a:rPr lang="nb-NO" smtClean="0"/>
              <a:t>20.01.2019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68D4F79-9516-42B4-AB55-7AD5EE3820B4}" type="datetimeFigureOut">
              <a:rPr lang="nb-NO" smtClean="0"/>
              <a:t>20.01.2019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FA90C54-2CAE-4DD2-A970-CCB9714D909D}" type="slidenum">
              <a:rPr lang="nb-NO" smtClean="0"/>
              <a:t>‹#›</a:t>
            </a:fld>
            <a:endParaRPr lang="nb-NO"/>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nb-NO"/>
              <a:t>Klikk for å redigere tittelstil</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10"/>
          </p:nvPr>
        </p:nvSpPr>
        <p:spPr/>
        <p:txBody>
          <a:bodyPr/>
          <a:lstStyle/>
          <a:p>
            <a:fld id="{F68D4F79-9516-42B4-AB55-7AD5EE3820B4}" type="datetimeFigureOut">
              <a:rPr lang="nb-NO" smtClean="0"/>
              <a:t>20.01.2019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FA90C54-2CAE-4DD2-A970-CCB9714D909D}" type="slidenum">
              <a:rPr lang="nb-NO" smtClean="0"/>
              <a:t>‹#›</a:t>
            </a:fld>
            <a:endParaRPr lang="nb-NO"/>
          </a:p>
        </p:txBody>
      </p:sp>
      <p:sp>
        <p:nvSpPr>
          <p:cNvPr id="7" name="Title 6"/>
          <p:cNvSpPr>
            <a:spLocks noGrp="1"/>
          </p:cNvSpPr>
          <p:nvPr>
            <p:ph type="title"/>
          </p:nvPr>
        </p:nvSpPr>
        <p:spPr/>
        <p:txBody>
          <a:bodyPr/>
          <a:lstStyle/>
          <a:p>
            <a:r>
              <a:rPr lang="nb-NO"/>
              <a:t>Klikk for å redigere tittelstil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nb-NO"/>
              <a:t>Klikk for å redigere tittelstil</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F68D4F79-9516-42B4-AB55-7AD5EE3820B4}" type="datetimeFigureOut">
              <a:rPr lang="nb-NO" smtClean="0"/>
              <a:t>20.01.2019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5" name="Date Placeholder 4"/>
          <p:cNvSpPr>
            <a:spLocks noGrp="1"/>
          </p:cNvSpPr>
          <p:nvPr>
            <p:ph type="dt" sz="half" idx="10"/>
          </p:nvPr>
        </p:nvSpPr>
        <p:spPr/>
        <p:txBody>
          <a:bodyPr/>
          <a:lstStyle/>
          <a:p>
            <a:fld id="{F68D4F79-9516-42B4-AB55-7AD5EE3820B4}" type="datetimeFigureOut">
              <a:rPr lang="nb-NO" smtClean="0"/>
              <a:t>20.01.2019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FA90C54-2CAE-4DD2-A970-CCB9714D909D}" type="slidenum">
              <a:rPr lang="nb-NO" smtClean="0"/>
              <a:t>‹#›</a:t>
            </a:fld>
            <a:endParaRPr lang="nb-NO"/>
          </a:p>
        </p:txBody>
      </p:sp>
      <p:sp>
        <p:nvSpPr>
          <p:cNvPr id="9" name="Content Placeholder 8"/>
          <p:cNvSpPr>
            <a:spLocks noGrp="1"/>
          </p:cNvSpPr>
          <p:nvPr>
            <p:ph sz="quarter" idx="13"/>
          </p:nvPr>
        </p:nvSpPr>
        <p:spPr>
          <a:xfrm>
            <a:off x="676655" y="2679192"/>
            <a:ext cx="3822192" cy="34472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F68D4F79-9516-42B4-AB55-7AD5EE3820B4}" type="datetimeFigureOut">
              <a:rPr lang="nb-NO" smtClean="0"/>
              <a:t>20.01.2019</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Date Placeholder 2"/>
          <p:cNvSpPr>
            <a:spLocks noGrp="1"/>
          </p:cNvSpPr>
          <p:nvPr>
            <p:ph type="dt" sz="half" idx="10"/>
          </p:nvPr>
        </p:nvSpPr>
        <p:spPr/>
        <p:txBody>
          <a:bodyPr/>
          <a:lstStyle/>
          <a:p>
            <a:fld id="{F68D4F79-9516-42B4-AB55-7AD5EE3820B4}" type="datetimeFigureOut">
              <a:rPr lang="nb-NO" smtClean="0"/>
              <a:t>20.01.2019</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F68D4F79-9516-42B4-AB55-7AD5EE3820B4}" type="datetimeFigureOut">
              <a:rPr lang="nb-NO" smtClean="0"/>
              <a:t>20.01.2019</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0FA90C54-2CAE-4DD2-A970-CCB9714D909D}" type="slidenum">
              <a:rPr lang="nb-NO" smtClean="0"/>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68D4F79-9516-42B4-AB55-7AD5EE3820B4}" type="datetimeFigureOut">
              <a:rPr lang="nb-NO" smtClean="0"/>
              <a:t>20.01.2019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FA90C54-2CAE-4DD2-A970-CCB9714D909D}" type="slidenum">
              <a:rPr lang="nb-NO" smtClean="0"/>
              <a:t>‹#›</a:t>
            </a:fld>
            <a:endParaRPr lang="nb-NO"/>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nb-NO"/>
              <a:t>Klikk for å redigere tittelstil</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F68D4F79-9516-42B4-AB55-7AD5EE3820B4}" type="datetimeFigureOut">
              <a:rPr lang="nb-NO" smtClean="0"/>
              <a:t>20.01.2019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0FA90C54-2CAE-4DD2-A970-CCB9714D909D}" type="slidenum">
              <a:rPr lang="nb-NO" smtClean="0"/>
              <a:t>‹#›</a:t>
            </a:fld>
            <a:endParaRPr lang="nb-NO"/>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F68D4F79-9516-42B4-AB55-7AD5EE3820B4}" type="datetimeFigureOut">
              <a:rPr lang="nb-NO" smtClean="0"/>
              <a:t>20.01.2019</a:t>
            </a:fld>
            <a:endParaRPr lang="nb-NO"/>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nb-NO"/>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FA90C54-2CAE-4DD2-A970-CCB9714D909D}" type="slidenum">
              <a:rPr lang="nb-NO" smtClean="0"/>
              <a:t>‹#›</a:t>
            </a:fld>
            <a:endParaRPr lang="nb-NO"/>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normAutofit/>
          </a:bodyPr>
          <a:lstStyle/>
          <a:p>
            <a:r>
              <a:rPr lang="nb-NO" dirty="0"/>
              <a:t>Armadaseilas til </a:t>
            </a:r>
            <a:br>
              <a:rPr lang="nb-NO" dirty="0"/>
            </a:br>
            <a:r>
              <a:rPr lang="nb-NO" dirty="0" err="1"/>
              <a:t>Middelgrundsfortet</a:t>
            </a:r>
            <a:endParaRPr lang="nb-NO" dirty="0"/>
          </a:p>
        </p:txBody>
      </p:sp>
      <p:sp>
        <p:nvSpPr>
          <p:cNvPr id="3" name="Undertittel 2"/>
          <p:cNvSpPr>
            <a:spLocks noGrp="1"/>
          </p:cNvSpPr>
          <p:nvPr>
            <p:ph type="subTitle" idx="1"/>
          </p:nvPr>
        </p:nvSpPr>
        <p:spPr>
          <a:xfrm>
            <a:off x="1371600" y="4293096"/>
            <a:ext cx="6400800" cy="1008112"/>
          </a:xfrm>
        </p:spPr>
        <p:txBody>
          <a:bodyPr/>
          <a:lstStyle/>
          <a:p>
            <a:r>
              <a:rPr lang="nb-NO" dirty="0"/>
              <a:t>Dette er kun et forslag til mulige havner underveis. Skipperne avgjør selvsagt distanser og tidspunkt i forhold til værforhold og mannskap.</a:t>
            </a:r>
          </a:p>
          <a:p>
            <a:endParaRPr lang="nb-NO" dirty="0"/>
          </a:p>
          <a:p>
            <a:endParaRPr lang="nb-NO" dirty="0"/>
          </a:p>
          <a:p>
            <a:endParaRPr lang="nb-NO"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624" y="5517232"/>
            <a:ext cx="1009650"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46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4427985" y="4278428"/>
            <a:ext cx="4201288" cy="2462940"/>
          </a:xfrm>
        </p:spPr>
        <p:txBody>
          <a:bodyPr>
            <a:normAutofit/>
          </a:bodyPr>
          <a:lstStyle/>
          <a:p>
            <a:endParaRPr lang="nb-NO" dirty="0"/>
          </a:p>
        </p:txBody>
      </p:sp>
      <p:sp>
        <p:nvSpPr>
          <p:cNvPr id="3" name="Tittel 2"/>
          <p:cNvSpPr>
            <a:spLocks noGrp="1"/>
          </p:cNvSpPr>
          <p:nvPr>
            <p:ph type="title"/>
          </p:nvPr>
        </p:nvSpPr>
        <p:spPr/>
        <p:txBody>
          <a:bodyPr>
            <a:normAutofit fontScale="90000"/>
          </a:bodyPr>
          <a:lstStyle/>
          <a:p>
            <a:r>
              <a:rPr lang="nb-NO" dirty="0"/>
              <a:t>Ebeltoft</a:t>
            </a:r>
            <a:br>
              <a:rPr lang="nb-NO" dirty="0"/>
            </a:br>
            <a:r>
              <a:rPr lang="nb-NO" dirty="0"/>
              <a:t>fredag 28.juni</a:t>
            </a:r>
          </a:p>
        </p:txBody>
      </p:sp>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71592" y="1124744"/>
            <a:ext cx="2126522" cy="2841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descr="C:\Users\Bruker\Pictures\Pictures (2)\speider\felles bilder armada 2011\Bilder som skal deles\1907 kai.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2693" y="4364660"/>
            <a:ext cx="3707904" cy="222016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Bruker\Pictures\Pictures (2)\speider\felles bilder armada 2011\Bilder som skal deles\1607 vi seiler skagerrak.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9079" y="1916832"/>
            <a:ext cx="3721518" cy="2228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128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6516216" y="3717032"/>
            <a:ext cx="2448272" cy="2921617"/>
          </a:xfrm>
        </p:spPr>
        <p:txBody>
          <a:bodyPr>
            <a:normAutofit fontScale="85000" lnSpcReduction="20000"/>
          </a:bodyPr>
          <a:lstStyle/>
          <a:p>
            <a:r>
              <a:rPr lang="da-DK" dirty="0"/>
              <a:t>Juelsminde Pigegarde spiller flaget ned for enden af Stormolen hver aften på Juelsminde havn kl 2000.</a:t>
            </a:r>
          </a:p>
          <a:p>
            <a:r>
              <a:rPr lang="da-DK" dirty="0"/>
              <a:t>Glud museum har åbne aktiviteter på eftermiddagen.</a:t>
            </a:r>
          </a:p>
          <a:p>
            <a:endParaRPr lang="nb-NO" dirty="0"/>
          </a:p>
        </p:txBody>
      </p:sp>
      <p:sp>
        <p:nvSpPr>
          <p:cNvPr id="3" name="Tittel 2"/>
          <p:cNvSpPr>
            <a:spLocks noGrp="1"/>
          </p:cNvSpPr>
          <p:nvPr>
            <p:ph type="title"/>
          </p:nvPr>
        </p:nvSpPr>
        <p:spPr/>
        <p:txBody>
          <a:bodyPr>
            <a:normAutofit fontScale="90000"/>
          </a:bodyPr>
          <a:lstStyle/>
          <a:p>
            <a:r>
              <a:rPr lang="nb-NO" dirty="0"/>
              <a:t>Juelsminde </a:t>
            </a:r>
            <a:br>
              <a:rPr lang="nb-NO" dirty="0"/>
            </a:br>
            <a:r>
              <a:rPr lang="nb-NO" dirty="0"/>
              <a:t>lørdag 29.juni</a:t>
            </a:r>
          </a:p>
        </p:txBody>
      </p:sp>
      <p:pic>
        <p:nvPicPr>
          <p:cNvPr id="11268"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7646" y="1988840"/>
            <a:ext cx="550461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25144" y="-1971600"/>
            <a:ext cx="24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2400" y="-5829300"/>
            <a:ext cx="192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3528" y="532459"/>
            <a:ext cx="1969539" cy="1477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2"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42328" y="1703081"/>
            <a:ext cx="2672514" cy="1503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3" name="Picture 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7577" y="5430954"/>
            <a:ext cx="6024751" cy="120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0991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323529" y="2492896"/>
            <a:ext cx="2448272" cy="4032448"/>
          </a:xfrm>
        </p:spPr>
        <p:txBody>
          <a:bodyPr>
            <a:normAutofit fontScale="77500" lnSpcReduction="20000"/>
          </a:bodyPr>
          <a:lstStyle/>
          <a:p>
            <a:r>
              <a:rPr lang="nb-NO" dirty="0"/>
              <a:t>Sønderborg er en dansk by som ligger på begge sider av Als Sund. Den er vokst opp omkring borgen som ble bygget litt før år 1200. Sjøfart var en viktig inntektskilde fra 1500-tallet frem til moderne tid.</a:t>
            </a:r>
          </a:p>
          <a:p>
            <a:r>
              <a:rPr lang="nb-NO" dirty="0"/>
              <a:t>Broen må åpnes for å slippe oss ut av byen og ferden videre.</a:t>
            </a:r>
          </a:p>
        </p:txBody>
      </p:sp>
      <p:sp>
        <p:nvSpPr>
          <p:cNvPr id="3" name="Tittel 2"/>
          <p:cNvSpPr>
            <a:spLocks noGrp="1"/>
          </p:cNvSpPr>
          <p:nvPr>
            <p:ph type="title"/>
          </p:nvPr>
        </p:nvSpPr>
        <p:spPr/>
        <p:txBody>
          <a:bodyPr>
            <a:normAutofit fontScale="90000"/>
          </a:bodyPr>
          <a:lstStyle/>
          <a:p>
            <a:r>
              <a:rPr lang="nb-NO" dirty="0"/>
              <a:t>Sønderborg</a:t>
            </a:r>
            <a:br>
              <a:rPr lang="nb-NO" dirty="0"/>
            </a:br>
            <a:r>
              <a:rPr lang="nb-NO" dirty="0"/>
              <a:t>søndag 30.juni</a:t>
            </a:r>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53308" y="3837646"/>
            <a:ext cx="2886844" cy="1918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940152" y="4797152"/>
            <a:ext cx="2995329" cy="191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05809" y="2060848"/>
            <a:ext cx="5829672" cy="1662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8966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08E82168-C3E3-495A-A1FD-CD2D2A110BA7}"/>
              </a:ext>
            </a:extLst>
          </p:cNvPr>
          <p:cNvPicPr>
            <a:picLocks noGrp="1" noChangeAspect="1"/>
          </p:cNvPicPr>
          <p:nvPr>
            <p:ph idx="1"/>
          </p:nvPr>
        </p:nvPicPr>
        <p:blipFill>
          <a:blip r:embed="rId2"/>
          <a:stretch>
            <a:fillRect/>
          </a:stretch>
        </p:blipFill>
        <p:spPr>
          <a:xfrm>
            <a:off x="6156176" y="2628900"/>
            <a:ext cx="2857500" cy="1600200"/>
          </a:xfrm>
          <a:prstGeom prst="rect">
            <a:avLst/>
          </a:prstGeom>
        </p:spPr>
      </p:pic>
      <p:sp>
        <p:nvSpPr>
          <p:cNvPr id="3" name="Tittel 2">
            <a:extLst>
              <a:ext uri="{FF2B5EF4-FFF2-40B4-BE49-F238E27FC236}">
                <a16:creationId xmlns:a16="http://schemas.microsoft.com/office/drawing/2014/main" id="{E525C347-BC32-4F0C-ABAE-14AEF16AB9A5}"/>
              </a:ext>
            </a:extLst>
          </p:cNvPr>
          <p:cNvSpPr>
            <a:spLocks noGrp="1"/>
          </p:cNvSpPr>
          <p:nvPr>
            <p:ph type="title"/>
          </p:nvPr>
        </p:nvSpPr>
        <p:spPr/>
        <p:txBody>
          <a:bodyPr>
            <a:normAutofit fontScale="90000"/>
          </a:bodyPr>
          <a:lstStyle/>
          <a:p>
            <a:r>
              <a:rPr lang="nb-NO" dirty="0" err="1"/>
              <a:t>Arø</a:t>
            </a:r>
            <a:br>
              <a:rPr lang="nb-NO" dirty="0"/>
            </a:br>
            <a:r>
              <a:rPr lang="nb-NO" dirty="0"/>
              <a:t>mandag 1.juli</a:t>
            </a:r>
          </a:p>
        </p:txBody>
      </p:sp>
      <p:pic>
        <p:nvPicPr>
          <p:cNvPr id="5" name="Bilde 4">
            <a:extLst>
              <a:ext uri="{FF2B5EF4-FFF2-40B4-BE49-F238E27FC236}">
                <a16:creationId xmlns:a16="http://schemas.microsoft.com/office/drawing/2014/main" id="{98A09054-C2E2-44D3-8955-BDF4843CF6ED}"/>
              </a:ext>
            </a:extLst>
          </p:cNvPr>
          <p:cNvPicPr>
            <a:picLocks noChangeAspect="1"/>
          </p:cNvPicPr>
          <p:nvPr/>
        </p:nvPicPr>
        <p:blipFill>
          <a:blip r:embed="rId3"/>
          <a:stretch>
            <a:fillRect/>
          </a:stretch>
        </p:blipFill>
        <p:spPr>
          <a:xfrm>
            <a:off x="323528" y="2060848"/>
            <a:ext cx="2857500" cy="1600200"/>
          </a:xfrm>
          <a:prstGeom prst="rect">
            <a:avLst/>
          </a:prstGeom>
        </p:spPr>
      </p:pic>
      <p:pic>
        <p:nvPicPr>
          <p:cNvPr id="6" name="Bilde 5">
            <a:extLst>
              <a:ext uri="{FF2B5EF4-FFF2-40B4-BE49-F238E27FC236}">
                <a16:creationId xmlns:a16="http://schemas.microsoft.com/office/drawing/2014/main" id="{2F482793-9AB5-42BA-9CE9-A977977E2DE3}"/>
              </a:ext>
            </a:extLst>
          </p:cNvPr>
          <p:cNvPicPr>
            <a:picLocks noChangeAspect="1"/>
          </p:cNvPicPr>
          <p:nvPr/>
        </p:nvPicPr>
        <p:blipFill>
          <a:blip r:embed="rId4"/>
          <a:stretch>
            <a:fillRect/>
          </a:stretch>
        </p:blipFill>
        <p:spPr>
          <a:xfrm>
            <a:off x="3650552" y="2514600"/>
            <a:ext cx="2495550" cy="1828800"/>
          </a:xfrm>
          <a:prstGeom prst="rect">
            <a:avLst/>
          </a:prstGeom>
        </p:spPr>
      </p:pic>
      <p:pic>
        <p:nvPicPr>
          <p:cNvPr id="7" name="Bilde 6">
            <a:extLst>
              <a:ext uri="{FF2B5EF4-FFF2-40B4-BE49-F238E27FC236}">
                <a16:creationId xmlns:a16="http://schemas.microsoft.com/office/drawing/2014/main" id="{72147515-54E5-497D-B971-18E50453FF5E}"/>
              </a:ext>
            </a:extLst>
          </p:cNvPr>
          <p:cNvPicPr>
            <a:picLocks noChangeAspect="1"/>
          </p:cNvPicPr>
          <p:nvPr/>
        </p:nvPicPr>
        <p:blipFill>
          <a:blip r:embed="rId5"/>
          <a:stretch>
            <a:fillRect/>
          </a:stretch>
        </p:blipFill>
        <p:spPr>
          <a:xfrm>
            <a:off x="611560" y="4879377"/>
            <a:ext cx="2857500" cy="1600200"/>
          </a:xfrm>
          <a:prstGeom prst="rect">
            <a:avLst/>
          </a:prstGeom>
        </p:spPr>
      </p:pic>
      <p:pic>
        <p:nvPicPr>
          <p:cNvPr id="8" name="Bilde 7">
            <a:extLst>
              <a:ext uri="{FF2B5EF4-FFF2-40B4-BE49-F238E27FC236}">
                <a16:creationId xmlns:a16="http://schemas.microsoft.com/office/drawing/2014/main" id="{5A56286C-DA6F-45C0-BEEB-F516FEBB4483}"/>
              </a:ext>
            </a:extLst>
          </p:cNvPr>
          <p:cNvPicPr>
            <a:picLocks noChangeAspect="1"/>
          </p:cNvPicPr>
          <p:nvPr/>
        </p:nvPicPr>
        <p:blipFill>
          <a:blip r:embed="rId6"/>
          <a:stretch>
            <a:fillRect/>
          </a:stretch>
        </p:blipFill>
        <p:spPr>
          <a:xfrm>
            <a:off x="5364088" y="4797152"/>
            <a:ext cx="3028950" cy="1514475"/>
          </a:xfrm>
          <a:prstGeom prst="rect">
            <a:avLst/>
          </a:prstGeom>
        </p:spPr>
      </p:pic>
    </p:spTree>
    <p:extLst>
      <p:ext uri="{BB962C8B-B14F-4D97-AF65-F5344CB8AC3E}">
        <p14:creationId xmlns:p14="http://schemas.microsoft.com/office/powerpoint/2010/main" val="618253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6444208" y="2780928"/>
            <a:ext cx="2520280" cy="3960440"/>
          </a:xfrm>
        </p:spPr>
        <p:txBody>
          <a:bodyPr>
            <a:normAutofit fontScale="70000" lnSpcReduction="20000"/>
          </a:bodyPr>
          <a:lstStyle/>
          <a:p>
            <a:r>
              <a:rPr lang="nb-NO" dirty="0"/>
              <a:t>Kiel er en havneby nord i Tyskland med 242 041 innbyggere. Det er hovedstaden og største byen i delstaten Schleswig-Holstein. Byen har et universitet med sterk tilknytning til maritime emner og var lenge vertsby for den tyske </a:t>
            </a:r>
            <a:r>
              <a:rPr lang="nb-NO" dirty="0" err="1"/>
              <a:t>hovedmarinebasen</a:t>
            </a:r>
            <a:r>
              <a:rPr lang="nb-NO" dirty="0"/>
              <a:t>. </a:t>
            </a:r>
          </a:p>
          <a:p>
            <a:r>
              <a:rPr lang="nb-NO" dirty="0"/>
              <a:t>Museet «</a:t>
            </a:r>
            <a:r>
              <a:rPr lang="nb-NO" dirty="0" err="1"/>
              <a:t>das</a:t>
            </a:r>
            <a:r>
              <a:rPr lang="nb-NO" dirty="0"/>
              <a:t> </a:t>
            </a:r>
            <a:r>
              <a:rPr lang="nb-NO" dirty="0" err="1"/>
              <a:t>boot</a:t>
            </a:r>
            <a:r>
              <a:rPr lang="nb-NO" dirty="0"/>
              <a:t>» med ubåten kan besøkes…</a:t>
            </a:r>
          </a:p>
        </p:txBody>
      </p:sp>
      <p:sp>
        <p:nvSpPr>
          <p:cNvPr id="3" name="Tittel 2"/>
          <p:cNvSpPr>
            <a:spLocks noGrp="1"/>
          </p:cNvSpPr>
          <p:nvPr>
            <p:ph type="title"/>
          </p:nvPr>
        </p:nvSpPr>
        <p:spPr/>
        <p:txBody>
          <a:bodyPr>
            <a:normAutofit fontScale="90000"/>
          </a:bodyPr>
          <a:lstStyle/>
          <a:p>
            <a:r>
              <a:rPr lang="nb-NO" dirty="0"/>
              <a:t>Kiel</a:t>
            </a:r>
            <a:br>
              <a:rPr lang="nb-NO" dirty="0"/>
            </a:br>
            <a:r>
              <a:rPr lang="nb-NO" dirty="0"/>
              <a:t>tirsdag 2.juli</a:t>
            </a:r>
          </a:p>
        </p:txBody>
      </p:sp>
      <p:pic>
        <p:nvPicPr>
          <p:cNvPr id="921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04084" y="5075873"/>
            <a:ext cx="2594050" cy="1700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4900952"/>
            <a:ext cx="2664296" cy="178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9592" y="3501008"/>
            <a:ext cx="2476500" cy="1646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59832" y="2104400"/>
            <a:ext cx="3330067" cy="2220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0561" y="1574439"/>
            <a:ext cx="2402197" cy="180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0823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7BFF427F-3943-4FE9-9ED6-DF3D51E87E2F}"/>
              </a:ext>
            </a:extLst>
          </p:cNvPr>
          <p:cNvSpPr>
            <a:spLocks noGrp="1"/>
          </p:cNvSpPr>
          <p:nvPr>
            <p:ph idx="1"/>
          </p:nvPr>
        </p:nvSpPr>
        <p:spPr/>
        <p:txBody>
          <a:bodyPr/>
          <a:lstStyle/>
          <a:p>
            <a:r>
              <a:rPr lang="nb-NO" dirty="0"/>
              <a:t>Her finner vi en naturpark..</a:t>
            </a:r>
          </a:p>
        </p:txBody>
      </p:sp>
      <p:sp>
        <p:nvSpPr>
          <p:cNvPr id="3" name="Tittel 2">
            <a:extLst>
              <a:ext uri="{FF2B5EF4-FFF2-40B4-BE49-F238E27FC236}">
                <a16:creationId xmlns:a16="http://schemas.microsoft.com/office/drawing/2014/main" id="{A49C9157-DF9D-465C-825E-4669322A6585}"/>
              </a:ext>
            </a:extLst>
          </p:cNvPr>
          <p:cNvSpPr>
            <a:spLocks noGrp="1"/>
          </p:cNvSpPr>
          <p:nvPr>
            <p:ph type="title"/>
          </p:nvPr>
        </p:nvSpPr>
        <p:spPr/>
        <p:txBody>
          <a:bodyPr>
            <a:normAutofit fontScale="90000"/>
          </a:bodyPr>
          <a:lstStyle/>
          <a:p>
            <a:r>
              <a:rPr lang="nb-NO" dirty="0"/>
              <a:t>Nysted</a:t>
            </a:r>
            <a:br>
              <a:rPr lang="nb-NO" dirty="0"/>
            </a:br>
            <a:r>
              <a:rPr lang="nb-NO" dirty="0"/>
              <a:t>onsdag 3.juli</a:t>
            </a:r>
          </a:p>
        </p:txBody>
      </p:sp>
      <p:pic>
        <p:nvPicPr>
          <p:cNvPr id="4" name="Bilde 3">
            <a:extLst>
              <a:ext uri="{FF2B5EF4-FFF2-40B4-BE49-F238E27FC236}">
                <a16:creationId xmlns:a16="http://schemas.microsoft.com/office/drawing/2014/main" id="{C03E0D43-9261-4CC3-BB80-7BC59AEAE4DD}"/>
              </a:ext>
            </a:extLst>
          </p:cNvPr>
          <p:cNvPicPr>
            <a:picLocks noChangeAspect="1"/>
          </p:cNvPicPr>
          <p:nvPr/>
        </p:nvPicPr>
        <p:blipFill>
          <a:blip r:embed="rId2"/>
          <a:stretch>
            <a:fillRect/>
          </a:stretch>
        </p:blipFill>
        <p:spPr>
          <a:xfrm>
            <a:off x="251520" y="3404727"/>
            <a:ext cx="2676525" cy="1704975"/>
          </a:xfrm>
          <a:prstGeom prst="rect">
            <a:avLst/>
          </a:prstGeom>
        </p:spPr>
      </p:pic>
      <p:pic>
        <p:nvPicPr>
          <p:cNvPr id="5" name="Bilde 4">
            <a:extLst>
              <a:ext uri="{FF2B5EF4-FFF2-40B4-BE49-F238E27FC236}">
                <a16:creationId xmlns:a16="http://schemas.microsoft.com/office/drawing/2014/main" id="{A8EE78A5-FA45-4F7F-88B1-B1412D35158A}"/>
              </a:ext>
            </a:extLst>
          </p:cNvPr>
          <p:cNvPicPr>
            <a:picLocks noChangeAspect="1"/>
          </p:cNvPicPr>
          <p:nvPr/>
        </p:nvPicPr>
        <p:blipFill>
          <a:blip r:embed="rId3"/>
          <a:stretch>
            <a:fillRect/>
          </a:stretch>
        </p:blipFill>
        <p:spPr>
          <a:xfrm>
            <a:off x="6215957" y="2552965"/>
            <a:ext cx="2466975" cy="1847850"/>
          </a:xfrm>
          <a:prstGeom prst="rect">
            <a:avLst/>
          </a:prstGeom>
        </p:spPr>
      </p:pic>
      <p:pic>
        <p:nvPicPr>
          <p:cNvPr id="6" name="Bilde 5">
            <a:extLst>
              <a:ext uri="{FF2B5EF4-FFF2-40B4-BE49-F238E27FC236}">
                <a16:creationId xmlns:a16="http://schemas.microsoft.com/office/drawing/2014/main" id="{DF0A83D3-2D2A-4319-B845-B09EA8AEFAC3}"/>
              </a:ext>
            </a:extLst>
          </p:cNvPr>
          <p:cNvPicPr>
            <a:picLocks noChangeAspect="1"/>
          </p:cNvPicPr>
          <p:nvPr/>
        </p:nvPicPr>
        <p:blipFill>
          <a:blip r:embed="rId4"/>
          <a:stretch>
            <a:fillRect/>
          </a:stretch>
        </p:blipFill>
        <p:spPr>
          <a:xfrm>
            <a:off x="3262312" y="3212976"/>
            <a:ext cx="2619375" cy="1743075"/>
          </a:xfrm>
          <a:prstGeom prst="rect">
            <a:avLst/>
          </a:prstGeom>
        </p:spPr>
      </p:pic>
      <p:pic>
        <p:nvPicPr>
          <p:cNvPr id="7" name="Bilde 6">
            <a:extLst>
              <a:ext uri="{FF2B5EF4-FFF2-40B4-BE49-F238E27FC236}">
                <a16:creationId xmlns:a16="http://schemas.microsoft.com/office/drawing/2014/main" id="{20DD98F9-6A86-48E4-B60F-59BC7F3E6C0F}"/>
              </a:ext>
            </a:extLst>
          </p:cNvPr>
          <p:cNvPicPr>
            <a:picLocks noChangeAspect="1"/>
          </p:cNvPicPr>
          <p:nvPr/>
        </p:nvPicPr>
        <p:blipFill>
          <a:blip r:embed="rId5"/>
          <a:stretch>
            <a:fillRect/>
          </a:stretch>
        </p:blipFill>
        <p:spPr>
          <a:xfrm>
            <a:off x="3185766" y="5183212"/>
            <a:ext cx="5295900" cy="857250"/>
          </a:xfrm>
          <a:prstGeom prst="rect">
            <a:avLst/>
          </a:prstGeom>
        </p:spPr>
      </p:pic>
    </p:spTree>
    <p:extLst>
      <p:ext uri="{BB962C8B-B14F-4D97-AF65-F5344CB8AC3E}">
        <p14:creationId xmlns:p14="http://schemas.microsoft.com/office/powerpoint/2010/main" val="3288431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71010BFC-EF73-446D-A3FA-9443AE281488}"/>
              </a:ext>
            </a:extLst>
          </p:cNvPr>
          <p:cNvSpPr>
            <a:spLocks noGrp="1"/>
          </p:cNvSpPr>
          <p:nvPr>
            <p:ph idx="1"/>
          </p:nvPr>
        </p:nvSpPr>
        <p:spPr/>
        <p:txBody>
          <a:bodyPr/>
          <a:lstStyle/>
          <a:p>
            <a:r>
              <a:rPr lang="nb-NO" dirty="0"/>
              <a:t>Vi besøker hovedstaden selvfølgelig</a:t>
            </a:r>
          </a:p>
        </p:txBody>
      </p:sp>
      <p:sp>
        <p:nvSpPr>
          <p:cNvPr id="3" name="Tittel 2">
            <a:extLst>
              <a:ext uri="{FF2B5EF4-FFF2-40B4-BE49-F238E27FC236}">
                <a16:creationId xmlns:a16="http://schemas.microsoft.com/office/drawing/2014/main" id="{A9EBA98C-3505-4039-AAC6-29D079687F22}"/>
              </a:ext>
            </a:extLst>
          </p:cNvPr>
          <p:cNvSpPr>
            <a:spLocks noGrp="1"/>
          </p:cNvSpPr>
          <p:nvPr>
            <p:ph type="title"/>
          </p:nvPr>
        </p:nvSpPr>
        <p:spPr/>
        <p:txBody>
          <a:bodyPr>
            <a:normAutofit fontScale="90000"/>
          </a:bodyPr>
          <a:lstStyle/>
          <a:p>
            <a:r>
              <a:rPr lang="nb-NO" dirty="0"/>
              <a:t>København</a:t>
            </a:r>
            <a:br>
              <a:rPr lang="nb-NO" dirty="0"/>
            </a:br>
            <a:r>
              <a:rPr lang="nb-NO" dirty="0"/>
              <a:t>ankomst onsdag 3.juli</a:t>
            </a:r>
          </a:p>
        </p:txBody>
      </p:sp>
      <p:pic>
        <p:nvPicPr>
          <p:cNvPr id="4" name="Bilde 3">
            <a:extLst>
              <a:ext uri="{FF2B5EF4-FFF2-40B4-BE49-F238E27FC236}">
                <a16:creationId xmlns:a16="http://schemas.microsoft.com/office/drawing/2014/main" id="{2A680E34-99C4-4795-8495-FD11A9A64FF1}"/>
              </a:ext>
            </a:extLst>
          </p:cNvPr>
          <p:cNvPicPr>
            <a:picLocks noChangeAspect="1"/>
          </p:cNvPicPr>
          <p:nvPr/>
        </p:nvPicPr>
        <p:blipFill>
          <a:blip r:embed="rId2"/>
          <a:stretch>
            <a:fillRect/>
          </a:stretch>
        </p:blipFill>
        <p:spPr>
          <a:xfrm>
            <a:off x="251520" y="3212976"/>
            <a:ext cx="1657350" cy="1114425"/>
          </a:xfrm>
          <a:prstGeom prst="rect">
            <a:avLst/>
          </a:prstGeom>
        </p:spPr>
      </p:pic>
      <p:pic>
        <p:nvPicPr>
          <p:cNvPr id="5" name="Bilde 4">
            <a:extLst>
              <a:ext uri="{FF2B5EF4-FFF2-40B4-BE49-F238E27FC236}">
                <a16:creationId xmlns:a16="http://schemas.microsoft.com/office/drawing/2014/main" id="{A42666C4-1AF7-407B-A4D5-9AE567050720}"/>
              </a:ext>
            </a:extLst>
          </p:cNvPr>
          <p:cNvPicPr>
            <a:picLocks noChangeAspect="1"/>
          </p:cNvPicPr>
          <p:nvPr/>
        </p:nvPicPr>
        <p:blipFill>
          <a:blip r:embed="rId3"/>
          <a:stretch>
            <a:fillRect/>
          </a:stretch>
        </p:blipFill>
        <p:spPr>
          <a:xfrm>
            <a:off x="6219825" y="2479551"/>
            <a:ext cx="2466975" cy="1847850"/>
          </a:xfrm>
          <a:prstGeom prst="rect">
            <a:avLst/>
          </a:prstGeom>
        </p:spPr>
      </p:pic>
      <p:pic>
        <p:nvPicPr>
          <p:cNvPr id="6" name="Bilde 5">
            <a:extLst>
              <a:ext uri="{FF2B5EF4-FFF2-40B4-BE49-F238E27FC236}">
                <a16:creationId xmlns:a16="http://schemas.microsoft.com/office/drawing/2014/main" id="{9C1FDE2C-2DF6-40B3-8526-ACBECFDAD50A}"/>
              </a:ext>
            </a:extLst>
          </p:cNvPr>
          <p:cNvPicPr>
            <a:picLocks noChangeAspect="1"/>
          </p:cNvPicPr>
          <p:nvPr/>
        </p:nvPicPr>
        <p:blipFill>
          <a:blip r:embed="rId4"/>
          <a:stretch>
            <a:fillRect/>
          </a:stretch>
        </p:blipFill>
        <p:spPr>
          <a:xfrm>
            <a:off x="2057401" y="3881247"/>
            <a:ext cx="1733550" cy="2638425"/>
          </a:xfrm>
          <a:prstGeom prst="rect">
            <a:avLst/>
          </a:prstGeom>
        </p:spPr>
      </p:pic>
      <p:pic>
        <p:nvPicPr>
          <p:cNvPr id="7" name="Bilde 6">
            <a:extLst>
              <a:ext uri="{FF2B5EF4-FFF2-40B4-BE49-F238E27FC236}">
                <a16:creationId xmlns:a16="http://schemas.microsoft.com/office/drawing/2014/main" id="{A6104753-49FA-433A-8802-7D500332F7BE}"/>
              </a:ext>
            </a:extLst>
          </p:cNvPr>
          <p:cNvPicPr>
            <a:picLocks noChangeAspect="1"/>
          </p:cNvPicPr>
          <p:nvPr/>
        </p:nvPicPr>
        <p:blipFill>
          <a:blip r:embed="rId5"/>
          <a:stretch>
            <a:fillRect/>
          </a:stretch>
        </p:blipFill>
        <p:spPr>
          <a:xfrm>
            <a:off x="4382154" y="4521627"/>
            <a:ext cx="2619375" cy="1743075"/>
          </a:xfrm>
          <a:prstGeom prst="rect">
            <a:avLst/>
          </a:prstGeom>
        </p:spPr>
      </p:pic>
    </p:spTree>
    <p:extLst>
      <p:ext uri="{BB962C8B-B14F-4D97-AF65-F5344CB8AC3E}">
        <p14:creationId xmlns:p14="http://schemas.microsoft.com/office/powerpoint/2010/main" val="4160229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759818F-BF23-4859-9855-98633BF2793F}"/>
              </a:ext>
            </a:extLst>
          </p:cNvPr>
          <p:cNvSpPr>
            <a:spLocks noGrp="1"/>
          </p:cNvSpPr>
          <p:nvPr>
            <p:ph idx="1"/>
          </p:nvPr>
        </p:nvSpPr>
        <p:spPr>
          <a:xfrm>
            <a:off x="872067" y="2420889"/>
            <a:ext cx="7408333" cy="1368152"/>
          </a:xfrm>
        </p:spPr>
        <p:txBody>
          <a:bodyPr/>
          <a:lstStyle/>
          <a:p>
            <a:r>
              <a:rPr lang="nb-NO" dirty="0"/>
              <a:t>Danske speidere sitt nye samlingsted åpner i september, og vi besøker våre venner og utforsker </a:t>
            </a:r>
            <a:r>
              <a:rPr lang="nb-NO" dirty="0" err="1"/>
              <a:t>øen</a:t>
            </a:r>
            <a:r>
              <a:rPr lang="nb-NO" dirty="0"/>
              <a:t>…..</a:t>
            </a:r>
          </a:p>
        </p:txBody>
      </p:sp>
      <p:sp>
        <p:nvSpPr>
          <p:cNvPr id="3" name="Tittel 2">
            <a:extLst>
              <a:ext uri="{FF2B5EF4-FFF2-40B4-BE49-F238E27FC236}">
                <a16:creationId xmlns:a16="http://schemas.microsoft.com/office/drawing/2014/main" id="{EDA62FDC-C9D6-4EAC-8855-1F5F77B65F53}"/>
              </a:ext>
            </a:extLst>
          </p:cNvPr>
          <p:cNvSpPr>
            <a:spLocks noGrp="1"/>
          </p:cNvSpPr>
          <p:nvPr>
            <p:ph type="title"/>
          </p:nvPr>
        </p:nvSpPr>
        <p:spPr/>
        <p:txBody>
          <a:bodyPr>
            <a:normAutofit fontScale="90000"/>
          </a:bodyPr>
          <a:lstStyle/>
          <a:p>
            <a:r>
              <a:rPr lang="nb-NO" dirty="0" err="1"/>
              <a:t>Middelgrundsfortet</a:t>
            </a:r>
            <a:br>
              <a:rPr lang="nb-NO" dirty="0"/>
            </a:br>
            <a:r>
              <a:rPr lang="nb-NO" dirty="0"/>
              <a:t>ankomst torsdag 4.juli</a:t>
            </a:r>
          </a:p>
        </p:txBody>
      </p:sp>
      <p:pic>
        <p:nvPicPr>
          <p:cNvPr id="8" name="Bilde 7">
            <a:extLst>
              <a:ext uri="{FF2B5EF4-FFF2-40B4-BE49-F238E27FC236}">
                <a16:creationId xmlns:a16="http://schemas.microsoft.com/office/drawing/2014/main" id="{4D2AC6F7-6637-4F36-9E11-B28630BC1D20}"/>
              </a:ext>
            </a:extLst>
          </p:cNvPr>
          <p:cNvPicPr>
            <a:picLocks noChangeAspect="1"/>
          </p:cNvPicPr>
          <p:nvPr/>
        </p:nvPicPr>
        <p:blipFill>
          <a:blip r:embed="rId2"/>
          <a:stretch>
            <a:fillRect/>
          </a:stretch>
        </p:blipFill>
        <p:spPr>
          <a:xfrm>
            <a:off x="159513" y="3683754"/>
            <a:ext cx="8824974" cy="3129041"/>
          </a:xfrm>
          <a:prstGeom prst="rect">
            <a:avLst/>
          </a:prstGeom>
        </p:spPr>
      </p:pic>
    </p:spTree>
    <p:extLst>
      <p:ext uri="{BB962C8B-B14F-4D97-AF65-F5344CB8AC3E}">
        <p14:creationId xmlns:p14="http://schemas.microsoft.com/office/powerpoint/2010/main" val="197594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251520" y="1916832"/>
            <a:ext cx="4032448" cy="4824536"/>
          </a:xfrm>
        </p:spPr>
        <p:txBody>
          <a:bodyPr>
            <a:normAutofit fontScale="62500" lnSpcReduction="20000"/>
          </a:bodyPr>
          <a:lstStyle/>
          <a:p>
            <a:r>
              <a:rPr lang="nb-NO" dirty="0"/>
              <a:t>Skippere i samråd med armada bestemmer seilingsruten selvsagt !</a:t>
            </a:r>
          </a:p>
          <a:p>
            <a:endParaRPr lang="nb-NO" dirty="0"/>
          </a:p>
          <a:p>
            <a:r>
              <a:rPr lang="nb-NO" dirty="0"/>
              <a:t>Her er forslag til en mulig seilingsplan, eller steder som kan besøkes:</a:t>
            </a:r>
          </a:p>
          <a:p>
            <a:endParaRPr lang="nb-NO" dirty="0"/>
          </a:p>
          <a:p>
            <a:r>
              <a:rPr lang="nb-NO" dirty="0"/>
              <a:t>Stavanger		</a:t>
            </a:r>
          </a:p>
          <a:p>
            <a:r>
              <a:rPr lang="nb-NO" dirty="0" err="1"/>
              <a:t>Nesvåg</a:t>
            </a:r>
            <a:r>
              <a:rPr lang="nb-NO" dirty="0"/>
              <a:t>		</a:t>
            </a:r>
          </a:p>
          <a:p>
            <a:r>
              <a:rPr lang="nb-NO" dirty="0"/>
              <a:t>Mandal		</a:t>
            </a:r>
          </a:p>
          <a:p>
            <a:r>
              <a:rPr lang="nb-NO" dirty="0"/>
              <a:t>Kristiansand</a:t>
            </a:r>
          </a:p>
          <a:p>
            <a:r>
              <a:rPr lang="nb-NO" dirty="0"/>
              <a:t>Thyborøn</a:t>
            </a:r>
          </a:p>
          <a:p>
            <a:r>
              <a:rPr lang="nb-NO" dirty="0" err="1"/>
              <a:t>Hvide</a:t>
            </a:r>
            <a:r>
              <a:rPr lang="nb-NO" dirty="0"/>
              <a:t> sande</a:t>
            </a:r>
          </a:p>
          <a:p>
            <a:r>
              <a:rPr lang="nb-NO" dirty="0"/>
              <a:t>Esbjerg</a:t>
            </a:r>
          </a:p>
          <a:p>
            <a:r>
              <a:rPr lang="nb-NO" dirty="0" err="1"/>
              <a:t>Busum</a:t>
            </a:r>
            <a:endParaRPr lang="nb-NO" dirty="0"/>
          </a:p>
          <a:p>
            <a:r>
              <a:rPr lang="nb-NO" dirty="0" err="1"/>
              <a:t>Brunsbuttel</a:t>
            </a:r>
            <a:endParaRPr lang="nb-NO" dirty="0"/>
          </a:p>
          <a:p>
            <a:r>
              <a:rPr lang="nb-NO" dirty="0"/>
              <a:t>Rendsburg	</a:t>
            </a:r>
          </a:p>
          <a:p>
            <a:r>
              <a:rPr lang="nb-NO" dirty="0"/>
              <a:t>Kiel		</a:t>
            </a:r>
          </a:p>
          <a:p>
            <a:r>
              <a:rPr lang="nb-NO" dirty="0"/>
              <a:t>Nysted</a:t>
            </a:r>
          </a:p>
          <a:p>
            <a:r>
              <a:rPr lang="nb-NO" dirty="0" err="1"/>
              <a:t>Middelgrundsfortet</a:t>
            </a:r>
            <a:endParaRPr lang="nb-NO" dirty="0"/>
          </a:p>
          <a:p>
            <a:r>
              <a:rPr lang="nb-NO" dirty="0"/>
              <a:t>København		</a:t>
            </a:r>
          </a:p>
          <a:p>
            <a:endParaRPr lang="nb-NO" dirty="0"/>
          </a:p>
        </p:txBody>
      </p:sp>
      <p:sp>
        <p:nvSpPr>
          <p:cNvPr id="3" name="Tittel 2"/>
          <p:cNvSpPr>
            <a:spLocks noGrp="1"/>
          </p:cNvSpPr>
          <p:nvPr>
            <p:ph type="title"/>
          </p:nvPr>
        </p:nvSpPr>
        <p:spPr/>
        <p:txBody>
          <a:bodyPr>
            <a:normAutofit fontScale="90000"/>
          </a:bodyPr>
          <a:lstStyle/>
          <a:p>
            <a:r>
              <a:rPr lang="nb-NO" dirty="0"/>
              <a:t>Forslag til seilingsplaner</a:t>
            </a:r>
            <a:br>
              <a:rPr lang="nb-NO" dirty="0"/>
            </a:br>
            <a:r>
              <a:rPr lang="nb-NO" dirty="0"/>
              <a:t>sommeren 2019</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48064" y="1700808"/>
            <a:ext cx="3626889" cy="5048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76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179511" y="1669974"/>
            <a:ext cx="2952329" cy="3127178"/>
          </a:xfrm>
        </p:spPr>
        <p:txBody>
          <a:bodyPr>
            <a:normAutofit fontScale="62500" lnSpcReduction="20000"/>
          </a:bodyPr>
          <a:lstStyle/>
          <a:p>
            <a:pPr marL="0" lvl="0" indent="0">
              <a:buClr>
                <a:srgbClr val="31B6FD"/>
              </a:buClr>
              <a:buNone/>
            </a:pPr>
            <a:r>
              <a:rPr lang="nb-NO" dirty="0">
                <a:solidFill>
                  <a:srgbClr val="073E87"/>
                </a:solidFill>
              </a:rPr>
              <a:t>Deltagende båter:</a:t>
            </a:r>
          </a:p>
          <a:p>
            <a:pPr lvl="0">
              <a:buClr>
                <a:srgbClr val="31B6FD"/>
              </a:buClr>
            </a:pPr>
            <a:r>
              <a:rPr lang="nb-NO" dirty="0">
                <a:solidFill>
                  <a:srgbClr val="073E87"/>
                </a:solidFill>
              </a:rPr>
              <a:t>Makrellen</a:t>
            </a:r>
          </a:p>
          <a:p>
            <a:pPr lvl="0">
              <a:buClr>
                <a:srgbClr val="31B6FD"/>
              </a:buClr>
            </a:pPr>
            <a:r>
              <a:rPr lang="nb-NO" dirty="0">
                <a:solidFill>
                  <a:srgbClr val="073E87"/>
                </a:solidFill>
              </a:rPr>
              <a:t>Gyda</a:t>
            </a:r>
          </a:p>
          <a:p>
            <a:pPr lvl="0">
              <a:buClr>
                <a:srgbClr val="31B6FD"/>
              </a:buClr>
            </a:pPr>
            <a:r>
              <a:rPr lang="nb-NO" dirty="0">
                <a:solidFill>
                  <a:srgbClr val="073E87"/>
                </a:solidFill>
              </a:rPr>
              <a:t>Elisabeth</a:t>
            </a:r>
          </a:p>
          <a:p>
            <a:pPr lvl="0">
              <a:buClr>
                <a:srgbClr val="31B6FD"/>
              </a:buClr>
            </a:pPr>
            <a:r>
              <a:rPr lang="nb-NO" dirty="0">
                <a:solidFill>
                  <a:srgbClr val="073E87"/>
                </a:solidFill>
              </a:rPr>
              <a:t>Inger Marie</a:t>
            </a:r>
          </a:p>
          <a:p>
            <a:pPr lvl="0">
              <a:buClr>
                <a:srgbClr val="31B6FD"/>
              </a:buClr>
            </a:pPr>
            <a:r>
              <a:rPr lang="nb-NO" dirty="0" err="1">
                <a:solidFill>
                  <a:srgbClr val="073E87"/>
                </a:solidFill>
              </a:rPr>
              <a:t>Midtholm</a:t>
            </a:r>
            <a:endParaRPr lang="nb-NO" dirty="0">
              <a:solidFill>
                <a:srgbClr val="073E87"/>
              </a:solidFill>
            </a:endParaRPr>
          </a:p>
          <a:p>
            <a:pPr lvl="0">
              <a:buClr>
                <a:srgbClr val="31B6FD"/>
              </a:buClr>
            </a:pPr>
            <a:r>
              <a:rPr lang="nb-NO" dirty="0" err="1">
                <a:solidFill>
                  <a:srgbClr val="073E87"/>
                </a:solidFill>
              </a:rPr>
              <a:t>Havbraatt</a:t>
            </a:r>
            <a:endParaRPr lang="nb-NO" dirty="0">
              <a:solidFill>
                <a:srgbClr val="073E87"/>
              </a:solidFill>
            </a:endParaRPr>
          </a:p>
          <a:p>
            <a:pPr lvl="0">
              <a:buClr>
                <a:srgbClr val="31B6FD"/>
              </a:buClr>
            </a:pPr>
            <a:r>
              <a:rPr lang="nb-NO" dirty="0">
                <a:solidFill>
                  <a:srgbClr val="073E87"/>
                </a:solidFill>
              </a:rPr>
              <a:t>Karen Sophie II</a:t>
            </a:r>
          </a:p>
          <a:p>
            <a:pPr lvl="0">
              <a:buClr>
                <a:srgbClr val="31B6FD"/>
              </a:buClr>
            </a:pPr>
            <a:r>
              <a:rPr lang="nb-NO" dirty="0">
                <a:solidFill>
                  <a:srgbClr val="073E87"/>
                </a:solidFill>
              </a:rPr>
              <a:t>Christiane</a:t>
            </a:r>
          </a:p>
          <a:p>
            <a:pPr lvl="0">
              <a:buClr>
                <a:srgbClr val="31B6FD"/>
              </a:buClr>
            </a:pPr>
            <a:r>
              <a:rPr lang="nb-NO" dirty="0">
                <a:solidFill>
                  <a:srgbClr val="073E87"/>
                </a:solidFill>
              </a:rPr>
              <a:t>Pontos ?</a:t>
            </a:r>
          </a:p>
          <a:p>
            <a:pPr lvl="0">
              <a:buClr>
                <a:srgbClr val="31B6FD"/>
              </a:buClr>
            </a:pPr>
            <a:r>
              <a:rPr lang="nb-NO" dirty="0">
                <a:solidFill>
                  <a:srgbClr val="073E87"/>
                </a:solidFill>
              </a:rPr>
              <a:t>Spleis ?</a:t>
            </a:r>
          </a:p>
          <a:p>
            <a:pPr lvl="0">
              <a:buClr>
                <a:srgbClr val="31B6FD"/>
              </a:buClr>
            </a:pPr>
            <a:endParaRPr lang="nb-NO" dirty="0">
              <a:solidFill>
                <a:srgbClr val="073E87"/>
              </a:solidFill>
            </a:endParaRPr>
          </a:p>
          <a:p>
            <a:pPr lvl="0">
              <a:buClr>
                <a:srgbClr val="31B6FD"/>
              </a:buClr>
            </a:pPr>
            <a:r>
              <a:rPr lang="nb-NO" dirty="0">
                <a:solidFill>
                  <a:srgbClr val="073E87"/>
                </a:solidFill>
              </a:rPr>
              <a:t>Flere….??</a:t>
            </a:r>
          </a:p>
          <a:p>
            <a:pPr marL="0" indent="0">
              <a:buNone/>
            </a:pPr>
            <a:endParaRPr lang="nb-NO" dirty="0"/>
          </a:p>
        </p:txBody>
      </p:sp>
      <p:sp>
        <p:nvSpPr>
          <p:cNvPr id="3" name="Tittel 2"/>
          <p:cNvSpPr>
            <a:spLocks noGrp="1"/>
          </p:cNvSpPr>
          <p:nvPr>
            <p:ph type="title"/>
          </p:nvPr>
        </p:nvSpPr>
        <p:spPr/>
        <p:txBody>
          <a:bodyPr>
            <a:normAutofit fontScale="90000"/>
          </a:bodyPr>
          <a:lstStyle/>
          <a:p>
            <a:r>
              <a:rPr lang="nb-NO" dirty="0"/>
              <a:t>Armada seilas</a:t>
            </a:r>
            <a:br>
              <a:rPr lang="nb-NO" dirty="0"/>
            </a:br>
            <a:r>
              <a:rPr lang="nb-NO" dirty="0"/>
              <a:t>til </a:t>
            </a:r>
            <a:r>
              <a:rPr lang="nb-NO" dirty="0" err="1"/>
              <a:t>Middelgrundsfortet</a:t>
            </a:r>
            <a:endParaRPr lang="nb-NO"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32040" y="4555928"/>
            <a:ext cx="3960440" cy="223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60440" y="1669973"/>
            <a:ext cx="4515669" cy="288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Bruker\Documents\Speider\sø 15\presentasjon leir 2015\3107bølger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9870" y="4555927"/>
            <a:ext cx="3727586" cy="2231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578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467545" y="2060848"/>
            <a:ext cx="3024335" cy="4464496"/>
          </a:xfrm>
        </p:spPr>
        <p:txBody>
          <a:bodyPr>
            <a:normAutofit fontScale="77500" lnSpcReduction="20000"/>
          </a:bodyPr>
          <a:lstStyle/>
          <a:p>
            <a:r>
              <a:rPr lang="nb-NO" dirty="0"/>
              <a:t>Første dagen brukes til klargjøring, fordeling av køyer, innkjøp av proviant og utstyr</a:t>
            </a:r>
          </a:p>
          <a:p>
            <a:r>
              <a:rPr lang="nb-NO" dirty="0"/>
              <a:t>Inndeling i vaktlag om bord, som roterer mellom dekksvakt, arbeidsvakt og frivakt</a:t>
            </a:r>
          </a:p>
          <a:p>
            <a:r>
              <a:rPr lang="nb-NO" dirty="0"/>
              <a:t>Samseilas med </a:t>
            </a:r>
            <a:r>
              <a:rPr lang="nb-NO" dirty="0" err="1"/>
              <a:t>Midtholm</a:t>
            </a:r>
            <a:r>
              <a:rPr lang="nb-NO" dirty="0"/>
              <a:t> fra </a:t>
            </a:r>
            <a:r>
              <a:rPr lang="nb-NO" dirty="0" err="1"/>
              <a:t>Engøyholmen</a:t>
            </a:r>
            <a:endParaRPr lang="nb-NO" dirty="0"/>
          </a:p>
          <a:p>
            <a:r>
              <a:rPr lang="nb-NO" dirty="0"/>
              <a:t>Skipperne drøfter avreisetidspunkt i forhold til vær og mannskap</a:t>
            </a:r>
          </a:p>
          <a:p>
            <a:r>
              <a:rPr lang="nb-NO" dirty="0"/>
              <a:t>Mulig nattseilas sørover…</a:t>
            </a:r>
          </a:p>
        </p:txBody>
      </p:sp>
      <p:sp>
        <p:nvSpPr>
          <p:cNvPr id="3" name="Tittel 2"/>
          <p:cNvSpPr>
            <a:spLocks noGrp="1"/>
          </p:cNvSpPr>
          <p:nvPr>
            <p:ph type="title"/>
          </p:nvPr>
        </p:nvSpPr>
        <p:spPr/>
        <p:txBody>
          <a:bodyPr>
            <a:normAutofit fontScale="90000"/>
          </a:bodyPr>
          <a:lstStyle/>
          <a:p>
            <a:r>
              <a:rPr lang="nb-NO" dirty="0"/>
              <a:t>Avreise fra Tananger /Sandnes</a:t>
            </a:r>
            <a:br>
              <a:rPr lang="nb-NO" dirty="0"/>
            </a:br>
            <a:r>
              <a:rPr lang="nb-NO" dirty="0"/>
              <a:t>fredag 21.juni 2019</a:t>
            </a:r>
            <a:br>
              <a:rPr lang="nb-NO" dirty="0"/>
            </a:br>
            <a:r>
              <a:rPr lang="nb-NO" dirty="0"/>
              <a:t>eller lørdag 22.juni….</a:t>
            </a:r>
          </a:p>
        </p:txBody>
      </p:sp>
      <p:pic>
        <p:nvPicPr>
          <p:cNvPr id="1026" name="Picture 2" descr="C:\Users\Bruker\Documents\Speider\sø 15\presentasjon leir 2015\1307 avreise .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67382" y="2996952"/>
            <a:ext cx="5411736"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487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5364088" y="3284984"/>
            <a:ext cx="2916312" cy="3168352"/>
          </a:xfrm>
        </p:spPr>
        <p:txBody>
          <a:bodyPr>
            <a:normAutofit fontScale="92500" lnSpcReduction="20000"/>
          </a:bodyPr>
          <a:lstStyle/>
          <a:p>
            <a:r>
              <a:rPr lang="nb-NO" dirty="0"/>
              <a:t>Rett ved havet på idylliske </a:t>
            </a:r>
            <a:r>
              <a:rPr lang="nb-NO" dirty="0" err="1"/>
              <a:t>Nesvåg</a:t>
            </a:r>
            <a:r>
              <a:rPr lang="nb-NO" dirty="0"/>
              <a:t> finnes en stor samling gamle båtmotorer, fiskeutstyr og båter i et maritimt miljø. </a:t>
            </a:r>
          </a:p>
          <a:p>
            <a:r>
              <a:rPr lang="nb-NO" dirty="0"/>
              <a:t>Koselig havn, med kjentfolk fra sjøspeidermiljøet vårt !</a:t>
            </a:r>
          </a:p>
        </p:txBody>
      </p:sp>
      <p:sp>
        <p:nvSpPr>
          <p:cNvPr id="3" name="Tittel 2"/>
          <p:cNvSpPr>
            <a:spLocks noGrp="1"/>
          </p:cNvSpPr>
          <p:nvPr>
            <p:ph type="title"/>
          </p:nvPr>
        </p:nvSpPr>
        <p:spPr/>
        <p:txBody>
          <a:bodyPr>
            <a:normAutofit fontScale="90000"/>
          </a:bodyPr>
          <a:lstStyle/>
          <a:p>
            <a:r>
              <a:rPr lang="nb-NO" dirty="0" err="1"/>
              <a:t>Nesvåg</a:t>
            </a:r>
            <a:r>
              <a:rPr lang="nb-NO" dirty="0"/>
              <a:t> </a:t>
            </a:r>
            <a:br>
              <a:rPr lang="nb-NO" dirty="0"/>
            </a:br>
            <a:r>
              <a:rPr lang="nb-NO" dirty="0"/>
              <a:t>søndag 23.juni</a:t>
            </a:r>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714" y="4005064"/>
            <a:ext cx="4199976" cy="2545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27584" y="1988840"/>
            <a:ext cx="4199976"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504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251520" y="2204864"/>
            <a:ext cx="2664297" cy="4307846"/>
          </a:xfrm>
        </p:spPr>
        <p:txBody>
          <a:bodyPr>
            <a:normAutofit fontScale="70000" lnSpcReduction="20000"/>
          </a:bodyPr>
          <a:lstStyle/>
          <a:p>
            <a:r>
              <a:rPr lang="nb-NO" dirty="0"/>
              <a:t>Mandal er en by og Norges sørligste kommune, i Vest-Agder fylke. Den grenser i vest og nordvest mot Lindesnes, i nord mot Marnardal, og i øst mot Søgne. Kommunen har 15 349 innbyggere, og er den nest største i Vest-Agder.</a:t>
            </a:r>
          </a:p>
          <a:p>
            <a:r>
              <a:rPr lang="nb-NO" dirty="0"/>
              <a:t>Mange rogalendinger bruker området til sommerferier….. </a:t>
            </a:r>
          </a:p>
          <a:p>
            <a:r>
              <a:rPr lang="nb-NO" dirty="0"/>
              <a:t>Her finnes gjestehavn med strøm, vaskemaskin og dusj.</a:t>
            </a:r>
          </a:p>
        </p:txBody>
      </p:sp>
      <p:sp>
        <p:nvSpPr>
          <p:cNvPr id="3" name="Tittel 2"/>
          <p:cNvSpPr>
            <a:spLocks noGrp="1"/>
          </p:cNvSpPr>
          <p:nvPr>
            <p:ph type="title"/>
          </p:nvPr>
        </p:nvSpPr>
        <p:spPr/>
        <p:txBody>
          <a:bodyPr>
            <a:normAutofit fontScale="90000"/>
          </a:bodyPr>
          <a:lstStyle/>
          <a:p>
            <a:r>
              <a:rPr lang="nb-NO" dirty="0"/>
              <a:t>Mandal / Søgne</a:t>
            </a:r>
            <a:br>
              <a:rPr lang="nb-NO" dirty="0"/>
            </a:br>
            <a:r>
              <a:rPr lang="nb-NO" dirty="0"/>
              <a:t>mandag 24.juni</a:t>
            </a:r>
          </a:p>
        </p:txBody>
      </p:sp>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968519" y="2636912"/>
            <a:ext cx="5917472" cy="3875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74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p:cNvSpPr>
            <a:spLocks noGrp="1"/>
          </p:cNvSpPr>
          <p:nvPr>
            <p:ph idx="1"/>
          </p:nvPr>
        </p:nvSpPr>
        <p:spPr>
          <a:xfrm>
            <a:off x="251520" y="1859261"/>
            <a:ext cx="4140091" cy="2073795"/>
          </a:xfrm>
        </p:spPr>
        <p:txBody>
          <a:bodyPr>
            <a:normAutofit fontScale="92500" lnSpcReduction="10000"/>
          </a:bodyPr>
          <a:lstStyle/>
          <a:p>
            <a:r>
              <a:rPr lang="nb-NO" dirty="0"/>
              <a:t>Våre venner i syvende stiller gjerne opp når vi kommer.</a:t>
            </a:r>
          </a:p>
          <a:p>
            <a:r>
              <a:rPr lang="nb-NO" dirty="0"/>
              <a:t>Et naturlig samlingspunkt for deltagende båter fra øst og vest.</a:t>
            </a:r>
          </a:p>
          <a:p>
            <a:r>
              <a:rPr lang="nb-NO" dirty="0"/>
              <a:t>Felles avreise over Skagerrak.</a:t>
            </a:r>
          </a:p>
        </p:txBody>
      </p:sp>
      <p:sp>
        <p:nvSpPr>
          <p:cNvPr id="3" name="Tittel 2"/>
          <p:cNvSpPr>
            <a:spLocks noGrp="1"/>
          </p:cNvSpPr>
          <p:nvPr>
            <p:ph type="title"/>
          </p:nvPr>
        </p:nvSpPr>
        <p:spPr/>
        <p:txBody>
          <a:bodyPr>
            <a:normAutofit fontScale="90000"/>
          </a:bodyPr>
          <a:lstStyle/>
          <a:p>
            <a:r>
              <a:rPr lang="nb-NO" dirty="0" err="1"/>
              <a:t>Ternevika</a:t>
            </a:r>
            <a:r>
              <a:rPr lang="nb-NO" dirty="0"/>
              <a:t> </a:t>
            </a:r>
            <a:br>
              <a:rPr lang="nb-NO" dirty="0"/>
            </a:br>
            <a:r>
              <a:rPr lang="nb-NO" dirty="0"/>
              <a:t>tirsdag 25.juni</a:t>
            </a:r>
          </a:p>
        </p:txBody>
      </p:sp>
      <p:pic>
        <p:nvPicPr>
          <p:cNvPr id="12290" name="Picture 2" descr="http://gfx.nrk.no/br5dz3PEhY1u-JXNbCYVBQK6oJZUziYDwqZjX2-zr3Hw"/>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4001953"/>
            <a:ext cx="5056862" cy="284448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speiding.no/grafikk/2011/Nyheter/Juli/bilde_armada_f__r_avreise_Anne_Margrethe_Himl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91611" y="2204864"/>
            <a:ext cx="4514850" cy="300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980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4C1CB7F3-F5FC-49C8-AC45-4C2F3B455D7C}"/>
              </a:ext>
            </a:extLst>
          </p:cNvPr>
          <p:cNvSpPr>
            <a:spLocks noGrp="1"/>
          </p:cNvSpPr>
          <p:nvPr>
            <p:ph idx="1"/>
          </p:nvPr>
        </p:nvSpPr>
        <p:spPr/>
        <p:txBody>
          <a:bodyPr/>
          <a:lstStyle/>
          <a:p>
            <a:r>
              <a:rPr lang="nb-NO" dirty="0"/>
              <a:t>Etter en lang seilas over Skagerrak samles vi i havnen og hviler ut.</a:t>
            </a:r>
          </a:p>
          <a:p>
            <a:r>
              <a:rPr lang="nb-NO" dirty="0"/>
              <a:t>Tur til </a:t>
            </a:r>
            <a:r>
              <a:rPr lang="nb-NO" dirty="0" err="1"/>
              <a:t>Saltsyderiet</a:t>
            </a:r>
            <a:r>
              <a:rPr lang="nb-NO" dirty="0"/>
              <a:t> på sykkel kan være en aktivitet….</a:t>
            </a:r>
          </a:p>
        </p:txBody>
      </p:sp>
      <p:sp>
        <p:nvSpPr>
          <p:cNvPr id="3" name="Tittel 2">
            <a:extLst>
              <a:ext uri="{FF2B5EF4-FFF2-40B4-BE49-F238E27FC236}">
                <a16:creationId xmlns:a16="http://schemas.microsoft.com/office/drawing/2014/main" id="{D62ED286-23E2-4724-A691-43824C740246}"/>
              </a:ext>
            </a:extLst>
          </p:cNvPr>
          <p:cNvSpPr>
            <a:spLocks noGrp="1"/>
          </p:cNvSpPr>
          <p:nvPr>
            <p:ph type="title"/>
          </p:nvPr>
        </p:nvSpPr>
        <p:spPr/>
        <p:txBody>
          <a:bodyPr>
            <a:normAutofit fontScale="90000"/>
          </a:bodyPr>
          <a:lstStyle/>
          <a:p>
            <a:r>
              <a:rPr lang="nb-NO" dirty="0"/>
              <a:t>Læsø </a:t>
            </a:r>
            <a:br>
              <a:rPr lang="nb-NO" dirty="0"/>
            </a:br>
            <a:r>
              <a:rPr lang="nb-NO" dirty="0"/>
              <a:t>onsdag 26.juni</a:t>
            </a:r>
          </a:p>
        </p:txBody>
      </p:sp>
      <p:pic>
        <p:nvPicPr>
          <p:cNvPr id="4" name="Bilde 3">
            <a:extLst>
              <a:ext uri="{FF2B5EF4-FFF2-40B4-BE49-F238E27FC236}">
                <a16:creationId xmlns:a16="http://schemas.microsoft.com/office/drawing/2014/main" id="{A6513711-9383-40B8-90A4-6D7B40FD06A8}"/>
              </a:ext>
            </a:extLst>
          </p:cNvPr>
          <p:cNvPicPr>
            <a:picLocks noChangeAspect="1"/>
          </p:cNvPicPr>
          <p:nvPr/>
        </p:nvPicPr>
        <p:blipFill>
          <a:blip r:embed="rId2"/>
          <a:stretch>
            <a:fillRect/>
          </a:stretch>
        </p:blipFill>
        <p:spPr>
          <a:xfrm>
            <a:off x="5772659" y="4077072"/>
            <a:ext cx="2914141" cy="1572904"/>
          </a:xfrm>
          <a:prstGeom prst="rect">
            <a:avLst/>
          </a:prstGeom>
        </p:spPr>
      </p:pic>
      <p:pic>
        <p:nvPicPr>
          <p:cNvPr id="5" name="Bilde 4">
            <a:extLst>
              <a:ext uri="{FF2B5EF4-FFF2-40B4-BE49-F238E27FC236}">
                <a16:creationId xmlns:a16="http://schemas.microsoft.com/office/drawing/2014/main" id="{06208449-88D3-4B04-AB3C-EBCB5478ADDF}"/>
              </a:ext>
            </a:extLst>
          </p:cNvPr>
          <p:cNvPicPr>
            <a:picLocks noChangeAspect="1"/>
          </p:cNvPicPr>
          <p:nvPr/>
        </p:nvPicPr>
        <p:blipFill>
          <a:blip r:embed="rId3"/>
          <a:stretch>
            <a:fillRect/>
          </a:stretch>
        </p:blipFill>
        <p:spPr>
          <a:xfrm>
            <a:off x="251520" y="4052686"/>
            <a:ext cx="2859272" cy="1597290"/>
          </a:xfrm>
          <a:prstGeom prst="rect">
            <a:avLst/>
          </a:prstGeom>
        </p:spPr>
      </p:pic>
      <p:pic>
        <p:nvPicPr>
          <p:cNvPr id="6" name="Bilde 5">
            <a:extLst>
              <a:ext uri="{FF2B5EF4-FFF2-40B4-BE49-F238E27FC236}">
                <a16:creationId xmlns:a16="http://schemas.microsoft.com/office/drawing/2014/main" id="{D721ED2A-834D-4588-B7E6-37A4F3459EB6}"/>
              </a:ext>
            </a:extLst>
          </p:cNvPr>
          <p:cNvPicPr>
            <a:picLocks noChangeAspect="1"/>
          </p:cNvPicPr>
          <p:nvPr/>
        </p:nvPicPr>
        <p:blipFill>
          <a:blip r:embed="rId4"/>
          <a:stretch>
            <a:fillRect/>
          </a:stretch>
        </p:blipFill>
        <p:spPr>
          <a:xfrm>
            <a:off x="3196473" y="4745736"/>
            <a:ext cx="2466975" cy="1847850"/>
          </a:xfrm>
          <a:prstGeom prst="rect">
            <a:avLst/>
          </a:prstGeom>
        </p:spPr>
      </p:pic>
    </p:spTree>
    <p:extLst>
      <p:ext uri="{BB962C8B-B14F-4D97-AF65-F5344CB8AC3E}">
        <p14:creationId xmlns:p14="http://schemas.microsoft.com/office/powerpoint/2010/main" val="2950487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97557FBD-1640-4073-A529-3C4BF09E13B5}"/>
              </a:ext>
            </a:extLst>
          </p:cNvPr>
          <p:cNvSpPr>
            <a:spLocks noGrp="1"/>
          </p:cNvSpPr>
          <p:nvPr>
            <p:ph idx="1"/>
          </p:nvPr>
        </p:nvSpPr>
        <p:spPr/>
        <p:txBody>
          <a:bodyPr/>
          <a:lstStyle/>
          <a:p>
            <a:r>
              <a:rPr lang="nb-NO" dirty="0"/>
              <a:t>En gammel fiskerihavn, med sterkt redusert aktivitet i forhold til før i tiden.</a:t>
            </a:r>
          </a:p>
          <a:p>
            <a:r>
              <a:rPr lang="nb-NO" dirty="0"/>
              <a:t>Her finner vi masse gamle maritime ting på </a:t>
            </a:r>
            <a:r>
              <a:rPr lang="nb-NO" dirty="0" err="1"/>
              <a:t>skibsopphuggeri</a:t>
            </a:r>
            <a:r>
              <a:rPr lang="nb-NO" dirty="0"/>
              <a:t>….</a:t>
            </a:r>
          </a:p>
        </p:txBody>
      </p:sp>
      <p:sp>
        <p:nvSpPr>
          <p:cNvPr id="3" name="Tittel 2">
            <a:extLst>
              <a:ext uri="{FF2B5EF4-FFF2-40B4-BE49-F238E27FC236}">
                <a16:creationId xmlns:a16="http://schemas.microsoft.com/office/drawing/2014/main" id="{F3B22C78-0DF8-4943-9A61-2B453545C1F9}"/>
              </a:ext>
            </a:extLst>
          </p:cNvPr>
          <p:cNvSpPr>
            <a:spLocks noGrp="1"/>
          </p:cNvSpPr>
          <p:nvPr>
            <p:ph type="title"/>
          </p:nvPr>
        </p:nvSpPr>
        <p:spPr/>
        <p:txBody>
          <a:bodyPr>
            <a:normAutofit fontScale="90000"/>
          </a:bodyPr>
          <a:lstStyle/>
          <a:p>
            <a:r>
              <a:rPr lang="nb-NO" dirty="0"/>
              <a:t>Grenå</a:t>
            </a:r>
            <a:br>
              <a:rPr lang="nb-NO" dirty="0"/>
            </a:br>
            <a:r>
              <a:rPr lang="nb-NO" dirty="0"/>
              <a:t>torsdag 27.juni</a:t>
            </a:r>
          </a:p>
        </p:txBody>
      </p:sp>
      <p:pic>
        <p:nvPicPr>
          <p:cNvPr id="4" name="Bilde 3">
            <a:extLst>
              <a:ext uri="{FF2B5EF4-FFF2-40B4-BE49-F238E27FC236}">
                <a16:creationId xmlns:a16="http://schemas.microsoft.com/office/drawing/2014/main" id="{06A5FD97-715B-4D99-A5EE-39A5349C0333}"/>
              </a:ext>
            </a:extLst>
          </p:cNvPr>
          <p:cNvPicPr>
            <a:picLocks noChangeAspect="1"/>
          </p:cNvPicPr>
          <p:nvPr/>
        </p:nvPicPr>
        <p:blipFill>
          <a:blip r:embed="rId2"/>
          <a:stretch>
            <a:fillRect/>
          </a:stretch>
        </p:blipFill>
        <p:spPr>
          <a:xfrm>
            <a:off x="6473037" y="4005064"/>
            <a:ext cx="2466975" cy="1847850"/>
          </a:xfrm>
          <a:prstGeom prst="rect">
            <a:avLst/>
          </a:prstGeom>
        </p:spPr>
      </p:pic>
      <p:pic>
        <p:nvPicPr>
          <p:cNvPr id="5" name="Bilde 4">
            <a:extLst>
              <a:ext uri="{FF2B5EF4-FFF2-40B4-BE49-F238E27FC236}">
                <a16:creationId xmlns:a16="http://schemas.microsoft.com/office/drawing/2014/main" id="{CB7980F4-C1CB-403C-AEE7-7883D2B723E7}"/>
              </a:ext>
            </a:extLst>
          </p:cNvPr>
          <p:cNvPicPr>
            <a:picLocks noChangeAspect="1"/>
          </p:cNvPicPr>
          <p:nvPr/>
        </p:nvPicPr>
        <p:blipFill>
          <a:blip r:embed="rId3"/>
          <a:stretch>
            <a:fillRect/>
          </a:stretch>
        </p:blipFill>
        <p:spPr>
          <a:xfrm>
            <a:off x="118264" y="4400815"/>
            <a:ext cx="2552700" cy="1790700"/>
          </a:xfrm>
          <a:prstGeom prst="rect">
            <a:avLst/>
          </a:prstGeom>
        </p:spPr>
      </p:pic>
      <p:pic>
        <p:nvPicPr>
          <p:cNvPr id="6" name="Bilde 5">
            <a:extLst>
              <a:ext uri="{FF2B5EF4-FFF2-40B4-BE49-F238E27FC236}">
                <a16:creationId xmlns:a16="http://schemas.microsoft.com/office/drawing/2014/main" id="{8B3E66D1-E4F9-4722-9A00-17BA6734DAB7}"/>
              </a:ext>
            </a:extLst>
          </p:cNvPr>
          <p:cNvPicPr>
            <a:picLocks noChangeAspect="1"/>
          </p:cNvPicPr>
          <p:nvPr/>
        </p:nvPicPr>
        <p:blipFill>
          <a:blip r:embed="rId4"/>
          <a:stretch>
            <a:fillRect/>
          </a:stretch>
        </p:blipFill>
        <p:spPr>
          <a:xfrm>
            <a:off x="2509837" y="5573713"/>
            <a:ext cx="4124325" cy="1104900"/>
          </a:xfrm>
          <a:prstGeom prst="rect">
            <a:avLst/>
          </a:prstGeom>
        </p:spPr>
      </p:pic>
    </p:spTree>
    <p:extLst>
      <p:ext uri="{BB962C8B-B14F-4D97-AF65-F5344CB8AC3E}">
        <p14:creationId xmlns:p14="http://schemas.microsoft.com/office/powerpoint/2010/main" val="2481935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ølgeform">
  <a:themeElements>
    <a:clrScheme name="Bølg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Bølg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ølg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686</TotalTime>
  <Words>469</Words>
  <Application>Microsoft Office PowerPoint</Application>
  <PresentationFormat>Skjermfremvisning (4:3)</PresentationFormat>
  <Paragraphs>76</Paragraphs>
  <Slides>17</Slides>
  <Notes>0</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17</vt:i4>
      </vt:variant>
    </vt:vector>
  </HeadingPairs>
  <TitlesOfParts>
    <vt:vector size="20" baseType="lpstr">
      <vt:lpstr>Candara</vt:lpstr>
      <vt:lpstr>Symbol</vt:lpstr>
      <vt:lpstr>Bølgeform</vt:lpstr>
      <vt:lpstr>Armadaseilas til  Middelgrundsfortet</vt:lpstr>
      <vt:lpstr>Forslag til seilingsplaner sommeren 2019</vt:lpstr>
      <vt:lpstr>Armada seilas til Middelgrundsfortet</vt:lpstr>
      <vt:lpstr>Avreise fra Tananger /Sandnes fredag 21.juni 2019 eller lørdag 22.juni….</vt:lpstr>
      <vt:lpstr>Nesvåg  søndag 23.juni</vt:lpstr>
      <vt:lpstr>Mandal / Søgne mandag 24.juni</vt:lpstr>
      <vt:lpstr>Ternevika  tirsdag 25.juni</vt:lpstr>
      <vt:lpstr>Læsø  onsdag 26.juni</vt:lpstr>
      <vt:lpstr>Grenå torsdag 27.juni</vt:lpstr>
      <vt:lpstr>Ebeltoft fredag 28.juni</vt:lpstr>
      <vt:lpstr>Juelsminde  lørdag 29.juni</vt:lpstr>
      <vt:lpstr>Sønderborg søndag 30.juni</vt:lpstr>
      <vt:lpstr>Arø mandag 1.juli</vt:lpstr>
      <vt:lpstr>Kiel tirsdag 2.juli</vt:lpstr>
      <vt:lpstr>Nysted onsdag 3.juli</vt:lpstr>
      <vt:lpstr>København ankomst onsdag 3.juli</vt:lpstr>
      <vt:lpstr>Middelgrundsfortet ankomst torsdag 4.juli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Seilas til sommerens leir i Egå ved Århus, og Armada seilas hjem fra leiren.</dc:title>
  <dc:creator>Bruker</dc:creator>
  <cp:lastModifiedBy>Sigurd Mo</cp:lastModifiedBy>
  <cp:revision>65</cp:revision>
  <dcterms:created xsi:type="dcterms:W3CDTF">2015-02-28T19:28:46Z</dcterms:created>
  <dcterms:modified xsi:type="dcterms:W3CDTF">2019-01-20T10:26:42Z</dcterms:modified>
</cp:coreProperties>
</file>